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trictFirstAndLastChars="0" saveSubsetFonts="1">
  <p:sldMasterIdLst>
    <p:sldMasterId id="2147483894" r:id="rId1"/>
  </p:sldMasterIdLst>
  <p:notesMasterIdLst>
    <p:notesMasterId r:id="rId8"/>
  </p:notesMasterIdLst>
  <p:handoutMasterIdLst>
    <p:handoutMasterId r:id="rId9"/>
  </p:handoutMasterIdLst>
  <p:sldIdLst>
    <p:sldId id="2111" r:id="rId2"/>
    <p:sldId id="2112" r:id="rId3"/>
    <p:sldId id="2109" r:id="rId4"/>
    <p:sldId id="2113" r:id="rId5"/>
    <p:sldId id="2108" r:id="rId6"/>
    <p:sldId id="2116" r:id="rId7"/>
  </p:sldIdLst>
  <p:sldSz cx="9144000" cy="6858000" type="screen4x3"/>
  <p:notesSz cx="7315200" cy="9601200"/>
  <p:defaultTextStyle>
    <a:defPPr>
      <a:defRPr lang="en-US"/>
    </a:defPPr>
    <a:lvl1pPr algn="ctr" rtl="0" fontAlgn="base">
      <a:lnSpc>
        <a:spcPct val="85000"/>
      </a:lnSpc>
      <a:spcBef>
        <a:spcPct val="35000"/>
      </a:spcBef>
      <a:spcAft>
        <a:spcPct val="0"/>
      </a:spcAft>
      <a:buClr>
        <a:srgbClr val="FFCC00"/>
      </a:buClr>
      <a:defRPr sz="1200"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ctr" rtl="0" fontAlgn="base">
      <a:lnSpc>
        <a:spcPct val="85000"/>
      </a:lnSpc>
      <a:spcBef>
        <a:spcPct val="35000"/>
      </a:spcBef>
      <a:spcAft>
        <a:spcPct val="0"/>
      </a:spcAft>
      <a:buClr>
        <a:srgbClr val="FFCC00"/>
      </a:buClr>
      <a:defRPr sz="1200" b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ctr" rtl="0" fontAlgn="base">
      <a:lnSpc>
        <a:spcPct val="85000"/>
      </a:lnSpc>
      <a:spcBef>
        <a:spcPct val="35000"/>
      </a:spcBef>
      <a:spcAft>
        <a:spcPct val="0"/>
      </a:spcAft>
      <a:buClr>
        <a:srgbClr val="FFCC00"/>
      </a:buClr>
      <a:defRPr sz="1200" b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ctr" rtl="0" fontAlgn="base">
      <a:lnSpc>
        <a:spcPct val="85000"/>
      </a:lnSpc>
      <a:spcBef>
        <a:spcPct val="35000"/>
      </a:spcBef>
      <a:spcAft>
        <a:spcPct val="0"/>
      </a:spcAft>
      <a:buClr>
        <a:srgbClr val="FFCC00"/>
      </a:buClr>
      <a:defRPr sz="1200" b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ctr" rtl="0" fontAlgn="base">
      <a:lnSpc>
        <a:spcPct val="85000"/>
      </a:lnSpc>
      <a:spcBef>
        <a:spcPct val="35000"/>
      </a:spcBef>
      <a:spcAft>
        <a:spcPct val="0"/>
      </a:spcAft>
      <a:buClr>
        <a:srgbClr val="FFCC00"/>
      </a:buClr>
      <a:defRPr sz="1200" b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339966"/>
    <a:srgbClr val="DDDDDD"/>
    <a:srgbClr val="B2B2B2"/>
    <a:srgbClr val="6699FF"/>
    <a:srgbClr val="990000"/>
    <a:srgbClr val="993300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29" autoAdjust="0"/>
    <p:restoredTop sz="99344" autoAdjust="0"/>
  </p:normalViewPr>
  <p:slideViewPr>
    <p:cSldViewPr snapToGrid="0">
      <p:cViewPr varScale="1">
        <p:scale>
          <a:sx n="116" d="100"/>
          <a:sy n="116" d="100"/>
        </p:scale>
        <p:origin x="135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3" d="100"/>
        <a:sy n="113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-3246" y="-10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503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139" tIns="48729" rIns="99139" bIns="48729" numCol="1" anchor="t" anchorCtr="0" compatLnSpc="1">
            <a:prstTxWarp prst="textNoShape">
              <a:avLst/>
            </a:prstTxWarp>
          </a:bodyPr>
          <a:lstStyle>
            <a:lvl1pPr algn="l" defTabSz="981577" eaLnBrk="0" hangingPunct="0">
              <a:lnSpc>
                <a:spcPct val="100000"/>
              </a:lnSpc>
              <a:spcBef>
                <a:spcPct val="0"/>
              </a:spcBef>
              <a:buClrTx/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699" y="0"/>
            <a:ext cx="3168502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139" tIns="48729" rIns="99139" bIns="48729" numCol="1" anchor="t" anchorCtr="0" compatLnSpc="1">
            <a:prstTxWarp prst="textNoShape">
              <a:avLst/>
            </a:prstTxWarp>
          </a:bodyPr>
          <a:lstStyle>
            <a:lvl1pPr algn="r" defTabSz="981577" eaLnBrk="0" hangingPunct="0">
              <a:lnSpc>
                <a:spcPct val="100000"/>
              </a:lnSpc>
              <a:spcBef>
                <a:spcPct val="0"/>
              </a:spcBef>
              <a:buClrTx/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fld id="{4ECC425B-8E4F-452E-87A7-B4181BB92DD8}" type="datetime8">
              <a:rPr lang="en-US"/>
              <a:pPr>
                <a:defRPr/>
              </a:pPr>
              <a:t>2/5/2018 5:24 PM</a:t>
            </a:fld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140"/>
            <a:ext cx="3168503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139" tIns="48729" rIns="99139" bIns="48729" numCol="1" anchor="b" anchorCtr="0" compatLnSpc="1">
            <a:prstTxWarp prst="textNoShape">
              <a:avLst/>
            </a:prstTxWarp>
          </a:bodyPr>
          <a:lstStyle>
            <a:lvl1pPr algn="l" defTabSz="981577" eaLnBrk="0" hangingPunct="0">
              <a:lnSpc>
                <a:spcPct val="100000"/>
              </a:lnSpc>
              <a:spcBef>
                <a:spcPct val="0"/>
              </a:spcBef>
              <a:buClrTx/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699" y="9121140"/>
            <a:ext cx="3168502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139" tIns="48729" rIns="99139" bIns="48729" numCol="1" anchor="b" anchorCtr="0" compatLnSpc="1">
            <a:prstTxWarp prst="textNoShape">
              <a:avLst/>
            </a:prstTxWarp>
          </a:bodyPr>
          <a:lstStyle>
            <a:lvl1pPr algn="r" defTabSz="981577" eaLnBrk="0" hangingPunct="0">
              <a:lnSpc>
                <a:spcPct val="100000"/>
              </a:lnSpc>
              <a:spcBef>
                <a:spcPct val="0"/>
              </a:spcBef>
              <a:buClrTx/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fld id="{22AA8405-D65F-4822-90E0-6AFDAB134F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671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503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139" tIns="48729" rIns="99139" bIns="48729" numCol="1" anchor="t" anchorCtr="0" compatLnSpc="1">
            <a:prstTxWarp prst="textNoShape">
              <a:avLst/>
            </a:prstTxWarp>
          </a:bodyPr>
          <a:lstStyle>
            <a:lvl1pPr algn="l" defTabSz="981577" eaLnBrk="0" hangingPunct="0">
              <a:lnSpc>
                <a:spcPct val="100000"/>
              </a:lnSpc>
              <a:spcBef>
                <a:spcPct val="0"/>
              </a:spcBef>
              <a:buClrTx/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6699" y="0"/>
            <a:ext cx="3168502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139" tIns="48729" rIns="99139" bIns="48729" numCol="1" anchor="t" anchorCtr="0" compatLnSpc="1">
            <a:prstTxWarp prst="textNoShape">
              <a:avLst/>
            </a:prstTxWarp>
          </a:bodyPr>
          <a:lstStyle>
            <a:lvl1pPr algn="r" defTabSz="981577" eaLnBrk="0" hangingPunct="0">
              <a:lnSpc>
                <a:spcPct val="100000"/>
              </a:lnSpc>
              <a:spcBef>
                <a:spcPct val="0"/>
              </a:spcBef>
              <a:buClrTx/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fld id="{79CF6572-61C5-44DE-8700-160DCF565219}" type="datetime8">
              <a:rPr lang="en-US"/>
              <a:pPr>
                <a:defRPr/>
              </a:pPr>
              <a:t>2/5/2018 5:24 PM</a:t>
            </a:fld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76350" y="719138"/>
            <a:ext cx="4795838" cy="35972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4771" y="4533000"/>
            <a:ext cx="5363716" cy="4327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139" tIns="48729" rIns="99139" bIns="487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140"/>
            <a:ext cx="3168503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139" tIns="48729" rIns="99139" bIns="48729" numCol="1" anchor="b" anchorCtr="0" compatLnSpc="1">
            <a:prstTxWarp prst="textNoShape">
              <a:avLst/>
            </a:prstTxWarp>
          </a:bodyPr>
          <a:lstStyle>
            <a:lvl1pPr algn="l" defTabSz="981577" eaLnBrk="0" hangingPunct="0">
              <a:lnSpc>
                <a:spcPct val="100000"/>
              </a:lnSpc>
              <a:spcBef>
                <a:spcPct val="0"/>
              </a:spcBef>
              <a:buClrTx/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6699" y="9121140"/>
            <a:ext cx="3168502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139" tIns="48729" rIns="99139" bIns="48729" numCol="1" anchor="b" anchorCtr="0" compatLnSpc="1">
            <a:prstTxWarp prst="textNoShape">
              <a:avLst/>
            </a:prstTxWarp>
          </a:bodyPr>
          <a:lstStyle>
            <a:lvl1pPr algn="r" defTabSz="981577" eaLnBrk="0" hangingPunct="0">
              <a:lnSpc>
                <a:spcPct val="100000"/>
              </a:lnSpc>
              <a:spcBef>
                <a:spcPct val="0"/>
              </a:spcBef>
              <a:buClrTx/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fld id="{B9E6D741-3445-4938-919A-E425D15F95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0163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8D38-1728-45BF-AA34-84E49CC8DB5B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F3F727-00FA-42D7-9C60-E3A1172397C9}" type="slidenum">
              <a:rPr lang="en-US" smtClean="0">
                <a:solidFill>
                  <a:srgbClr val="006B76"/>
                </a:solidFill>
                <a:latin typeface="Arial" charset="0"/>
              </a:rPr>
              <a:pPr>
                <a:defRPr/>
              </a:pPr>
              <a:t>‹#›</a:t>
            </a:fld>
            <a:endParaRPr lang="en-US" dirty="0">
              <a:solidFill>
                <a:srgbClr val="006B76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112535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8D38-1728-45BF-AA34-84E49CC8DB5B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E71A70-9C35-4827-8746-03C9DFA0B68B}" type="slidenum">
              <a:rPr lang="en-US" smtClean="0">
                <a:solidFill>
                  <a:srgbClr val="006B7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6B7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08279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8D38-1728-45BF-AA34-84E49CC8DB5B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338713-D590-44A6-B314-28E3F41974BC}" type="slidenum">
              <a:rPr lang="en-US" smtClean="0">
                <a:solidFill>
                  <a:srgbClr val="006B7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6B7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82002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8D38-1728-45BF-AA34-84E49CC8DB5B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E066D0-C6A5-4A06-A257-C06B5F3327E9}" type="slidenum">
              <a:rPr lang="en-US" smtClean="0">
                <a:solidFill>
                  <a:srgbClr val="006B7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6B7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53998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8D38-1728-45BF-AA34-84E49CC8DB5B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14D52E-ABEB-4EC0-B4C4-39F69EFF4ABB}" type="slidenum">
              <a:rPr lang="en-US" smtClean="0">
                <a:solidFill>
                  <a:srgbClr val="006B7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6B7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69676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8D38-1728-45BF-AA34-84E49CC8DB5B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810393-C292-4303-B6DA-383CF1C590E0}" type="slidenum">
              <a:rPr lang="en-US" smtClean="0">
                <a:solidFill>
                  <a:srgbClr val="006B7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6B7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7781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8D38-1728-45BF-AA34-84E49CC8DB5B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8F5D6F-8054-49A7-8819-841BE97FB3E1}" type="slidenum">
              <a:rPr lang="en-US" smtClean="0">
                <a:solidFill>
                  <a:srgbClr val="006B7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6B7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30924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8D38-1728-45BF-AA34-84E49CC8DB5B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A9DADE-E53F-4566-8473-2E853E6E686D}" type="slidenum">
              <a:rPr lang="en-US" smtClean="0">
                <a:solidFill>
                  <a:srgbClr val="006B7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6B7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600483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8D38-1728-45BF-AA34-84E49CC8DB5B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9C9A88-CB82-48BA-9F6C-BDEB412517B5}" type="slidenum">
              <a:rPr lang="en-US" smtClean="0">
                <a:solidFill>
                  <a:srgbClr val="006B7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6B7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965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8D38-1728-45BF-AA34-84E49CC8DB5B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FB9C7F-F6A1-479D-A2F4-AFB20706CA14}" type="slidenum">
              <a:rPr lang="en-US" smtClean="0">
                <a:solidFill>
                  <a:srgbClr val="006B7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6B7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38492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8D38-1728-45BF-AA34-84E49CC8DB5B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F9110F-F3E8-413B-B8B1-D863198E71AA}" type="slidenum">
              <a:rPr lang="en-US" smtClean="0">
                <a:solidFill>
                  <a:srgbClr val="006B7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6B7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3951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98D38-1728-45BF-AA34-84E49CC8DB5B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6F3F727-00FA-42D7-9C60-E3A1172397C9}" type="slidenum">
              <a:rPr lang="en-US" smtClean="0">
                <a:solidFill>
                  <a:srgbClr val="006B76"/>
                </a:solidFill>
                <a:latin typeface="Arial" charset="0"/>
              </a:rPr>
              <a:pPr>
                <a:defRPr/>
              </a:pPr>
              <a:t>‹#›</a:t>
            </a:fld>
            <a:endParaRPr lang="en-US" dirty="0">
              <a:solidFill>
                <a:srgbClr val="006B76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8263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5" r:id="rId1"/>
    <p:sldLayoutId id="2147483896" r:id="rId2"/>
    <p:sldLayoutId id="2147483897" r:id="rId3"/>
    <p:sldLayoutId id="2147483898" r:id="rId4"/>
    <p:sldLayoutId id="2147483899" r:id="rId5"/>
    <p:sldLayoutId id="2147483900" r:id="rId6"/>
    <p:sldLayoutId id="2147483901" r:id="rId7"/>
    <p:sldLayoutId id="2147483902" r:id="rId8"/>
    <p:sldLayoutId id="2147483903" r:id="rId9"/>
    <p:sldLayoutId id="2147483904" r:id="rId10"/>
    <p:sldLayoutId id="2147483905" r:id="rId11"/>
  </p:sldLayoutIdLst>
  <p:transition spd="slow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513" y="520700"/>
            <a:ext cx="8547100" cy="49859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Inspect</a:t>
            </a:r>
            <a:r>
              <a:rPr lang="en-US" dirty="0" smtClean="0"/>
              <a:t> </a:t>
            </a:r>
            <a:r>
              <a:rPr lang="en-US" dirty="0" smtClean="0"/>
              <a:t>Gas Cylinder Straps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EHS </a:t>
            </a:r>
            <a:r>
              <a:rPr lang="en-US" dirty="0" smtClean="0"/>
              <a:t>Reps or designee--Please </a:t>
            </a:r>
            <a:r>
              <a:rPr lang="en-US" dirty="0" smtClean="0"/>
              <a:t>inspect </a:t>
            </a:r>
            <a:r>
              <a:rPr lang="en-US" dirty="0" smtClean="0"/>
              <a:t>the  </a:t>
            </a:r>
            <a:r>
              <a:rPr lang="en-US" dirty="0"/>
              <a:t>cylinder straps in your </a:t>
            </a:r>
            <a:r>
              <a:rPr lang="en-US" dirty="0" smtClean="0"/>
              <a:t>lab when you change cylinders and when you prepare for level 2 inspections.  </a:t>
            </a:r>
          </a:p>
          <a:p>
            <a:r>
              <a:rPr lang="en-US" dirty="0" smtClean="0"/>
              <a:t>Replace straps if:  </a:t>
            </a:r>
          </a:p>
          <a:p>
            <a:pPr lvl="1"/>
            <a:r>
              <a:rPr lang="en-US" dirty="0" smtClean="0"/>
              <a:t>There is a </a:t>
            </a:r>
            <a:r>
              <a:rPr lang="en-US" dirty="0"/>
              <a:t>c</a:t>
            </a:r>
            <a:r>
              <a:rPr lang="en-US" dirty="0" smtClean="0"/>
              <a:t>ut/tear of any size or Fraying  </a:t>
            </a:r>
          </a:p>
          <a:p>
            <a:pPr lvl="1"/>
            <a:r>
              <a:rPr lang="en-US" dirty="0" smtClean="0"/>
              <a:t>Tension buckle slips </a:t>
            </a:r>
          </a:p>
          <a:p>
            <a:r>
              <a:rPr lang="en-US" dirty="0" smtClean="0"/>
              <a:t>Refer to following photos of </a:t>
            </a:r>
            <a:r>
              <a:rPr lang="en-US" smtClean="0"/>
              <a:t>these issues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E066D0-C6A5-4A06-A257-C06B5F3327E9}" type="slidenum">
              <a:rPr lang="en-US" smtClean="0">
                <a:solidFill>
                  <a:srgbClr val="006B76"/>
                </a:solidFill>
              </a:rPr>
              <a:pPr>
                <a:defRPr/>
              </a:pPr>
              <a:t>0</a:t>
            </a:fld>
            <a:endParaRPr lang="en-US" dirty="0">
              <a:solidFill>
                <a:srgbClr val="006B7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7457134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513" y="520700"/>
            <a:ext cx="8547100" cy="443198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Strap in a MIT lab tore like paper during cylinder change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E066D0-C6A5-4A06-A257-C06B5F3327E9}" type="slidenum">
              <a:rPr lang="en-US" smtClean="0">
                <a:solidFill>
                  <a:srgbClr val="006B76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006B76"/>
              </a:solidFill>
            </a:endParaRPr>
          </a:p>
        </p:txBody>
      </p:sp>
      <p:pic>
        <p:nvPicPr>
          <p:cNvPr id="2050" name="Picture 2" descr="S:\Compressed Gases and cylinder storage\cylinder straps and chains\Airgas strap tore during cylinder change Sep_2014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6523" y="1258658"/>
            <a:ext cx="7315199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7054507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84773" y="2885704"/>
            <a:ext cx="3433086" cy="228872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5970" y="3271864"/>
            <a:ext cx="3898365" cy="25989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513" y="520700"/>
            <a:ext cx="8547100" cy="49859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Replace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strap</a:t>
            </a:r>
            <a:r>
              <a:rPr lang="en-US" dirty="0" smtClean="0"/>
              <a:t> if you find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E066D0-C6A5-4A06-A257-C06B5F3327E9}" type="slidenum">
              <a:rPr lang="en-US" smtClean="0">
                <a:solidFill>
                  <a:srgbClr val="006B76"/>
                </a:solidFill>
              </a:rPr>
              <a:pPr>
                <a:defRPr/>
              </a:pPr>
              <a:t>2</a:t>
            </a:fld>
            <a:endParaRPr lang="en-US" dirty="0">
              <a:solidFill>
                <a:srgbClr val="006B76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8890" y="1956809"/>
            <a:ext cx="3785445" cy="458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Cut/Tear--Any size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51851" y="1767908"/>
            <a:ext cx="3396343" cy="5109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F</a:t>
            </a:r>
            <a:r>
              <a:rPr lang="en-US" sz="3200" dirty="0" smtClean="0">
                <a:solidFill>
                  <a:srgbClr val="FF0000"/>
                </a:solidFill>
              </a:rPr>
              <a:t>raying </a:t>
            </a:r>
            <a:endParaRPr lang="en-US" sz="3200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6519333" y="2342379"/>
            <a:ext cx="1000262" cy="1429503"/>
          </a:xfrm>
          <a:prstGeom prst="straightConnector1">
            <a:avLst/>
          </a:pr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4788400" y="5495334"/>
            <a:ext cx="4097417" cy="92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 smtClean="0">
                <a:solidFill>
                  <a:srgbClr val="FF0000"/>
                </a:solidFill>
              </a:rPr>
              <a:t>Excessive wear, webbing is thinning </a:t>
            </a:r>
            <a:endParaRPr lang="en-US" sz="3200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1642913" y="2387368"/>
            <a:ext cx="514912" cy="2270694"/>
          </a:xfrm>
          <a:prstGeom prst="straightConnector1">
            <a:avLst/>
          </a:pr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39831761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Strap with a small tear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auto">
          <a:xfrm>
            <a:off x="780813" y="2305626"/>
            <a:ext cx="3391374" cy="3115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48200" y="2019762"/>
            <a:ext cx="4038600" cy="4525963"/>
          </a:xfrm>
        </p:spPr>
        <p:txBody>
          <a:bodyPr/>
          <a:lstStyle/>
          <a:p>
            <a:r>
              <a:rPr lang="en-US" dirty="0"/>
              <a:t>Check straps when you change cylinders   </a:t>
            </a:r>
          </a:p>
          <a:p>
            <a:r>
              <a:rPr lang="en-US" dirty="0"/>
              <a:t>Bend the strap, look at the edges, and run your hand along the entire </a:t>
            </a:r>
            <a:r>
              <a:rPr lang="en-US" dirty="0" smtClean="0"/>
              <a:t>strap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E066D0-C6A5-4A06-A257-C06B5F3327E9}" type="slidenum">
              <a:rPr lang="en-US" smtClean="0">
                <a:solidFill>
                  <a:srgbClr val="006B76"/>
                </a:solidFill>
              </a:rPr>
              <a:pPr>
                <a:defRPr/>
              </a:pPr>
              <a:t>3</a:t>
            </a:fld>
            <a:endParaRPr lang="en-US" dirty="0">
              <a:solidFill>
                <a:srgbClr val="006B76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2474259" y="1032734"/>
            <a:ext cx="3695251" cy="276471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7756658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513" y="520700"/>
            <a:ext cx="8547100" cy="49859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effectLst/>
              </a:rPr>
              <a:t>How to determine if a strap is </a:t>
            </a:r>
            <a:r>
              <a:rPr lang="en-US" dirty="0" smtClean="0">
                <a:effectLst/>
              </a:rPr>
              <a:t>safe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E066D0-C6A5-4A06-A257-C06B5F3327E9}" type="slidenum">
              <a:rPr lang="en-US" smtClean="0">
                <a:solidFill>
                  <a:srgbClr val="006B76"/>
                </a:solidFill>
              </a:rPr>
              <a:pPr>
                <a:defRPr/>
              </a:pPr>
              <a:t>4</a:t>
            </a:fld>
            <a:endParaRPr lang="en-US" dirty="0">
              <a:solidFill>
                <a:srgbClr val="006B76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438759" y="1433987"/>
            <a:ext cx="2490952" cy="4875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800" dirty="0" smtClean="0">
                <a:solidFill>
                  <a:srgbClr val="FF0000"/>
                </a:solidFill>
              </a:rPr>
              <a:t>Pull the strap </a:t>
            </a:r>
          </a:p>
          <a:p>
            <a:pPr algn="l"/>
            <a:r>
              <a:rPr lang="en-US" sz="2800" dirty="0" smtClean="0"/>
              <a:t>if the tension spring slips, </a:t>
            </a:r>
            <a:r>
              <a:rPr lang="en-US" sz="2800" dirty="0" smtClean="0">
                <a:solidFill>
                  <a:srgbClr val="FF0000"/>
                </a:solidFill>
              </a:rPr>
              <a:t>replace the strap  </a:t>
            </a:r>
          </a:p>
          <a:p>
            <a:pPr algn="l"/>
            <a:endParaRPr lang="en-US" sz="2800" dirty="0" smtClean="0">
              <a:solidFill>
                <a:srgbClr val="FF0000"/>
              </a:solidFill>
            </a:endParaRPr>
          </a:p>
          <a:p>
            <a:pPr algn="l"/>
            <a:r>
              <a:rPr lang="en-US" sz="2800" dirty="0" smtClean="0"/>
              <a:t>if the strap stays taut, </a:t>
            </a:r>
            <a:r>
              <a:rPr lang="en-US" sz="2800" dirty="0" smtClean="0">
                <a:solidFill>
                  <a:srgbClr val="FF0000"/>
                </a:solidFill>
              </a:rPr>
              <a:t>strap is OK.</a:t>
            </a:r>
          </a:p>
          <a:p>
            <a:pPr algn="l"/>
            <a:r>
              <a:rPr lang="en-US" sz="2800" dirty="0" smtClean="0">
                <a:solidFill>
                  <a:srgbClr val="FF0000"/>
                </a:solidFill>
              </a:rPr>
              <a:t> </a:t>
            </a:r>
          </a:p>
          <a:p>
            <a:pPr algn="l"/>
            <a:endParaRPr lang="en-US" sz="1600" dirty="0" smtClean="0">
              <a:solidFill>
                <a:srgbClr val="FF0000"/>
              </a:solidFill>
            </a:endParaRPr>
          </a:p>
          <a:p>
            <a:pPr algn="l"/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026" name="Picture 2" descr="Inline imag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878" t="1" b="-16756"/>
          <a:stretch/>
        </p:blipFill>
        <p:spPr bwMode="auto">
          <a:xfrm>
            <a:off x="1864487" y="1211540"/>
            <a:ext cx="3075959" cy="6083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Arrow Connector 8"/>
          <p:cNvCxnSpPr/>
          <p:nvPr/>
        </p:nvCxnSpPr>
        <p:spPr>
          <a:xfrm flipH="1">
            <a:off x="2915322" y="1753496"/>
            <a:ext cx="3523437" cy="2721685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172176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Inspect the tension spring for corrosion and loss of </a:t>
            </a:r>
            <a:r>
              <a:rPr lang="en-US" dirty="0" smtClean="0"/>
              <a:t>tension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Rusty handle/ spring is OK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4683848" y="1576309"/>
            <a:ext cx="4041775" cy="639762"/>
          </a:xfrm>
        </p:spPr>
        <p:txBody>
          <a:bodyPr>
            <a:noAutofit/>
          </a:bodyPr>
          <a:lstStyle/>
          <a:p>
            <a:r>
              <a:rPr lang="en-US" sz="2200" dirty="0" smtClean="0"/>
              <a:t>Torn cotton blend belt no spring </a:t>
            </a:r>
            <a:endParaRPr lang="en-US" sz="220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E066D0-C6A5-4A06-A257-C06B5F3327E9}" type="slidenum">
              <a:rPr lang="en-US" smtClean="0">
                <a:solidFill>
                  <a:srgbClr val="006B76"/>
                </a:solidFill>
              </a:rPr>
              <a:pPr>
                <a:defRPr/>
              </a:pPr>
              <a:t>5</a:t>
            </a:fld>
            <a:endParaRPr lang="en-US" dirty="0">
              <a:solidFill>
                <a:srgbClr val="006B76"/>
              </a:solidFill>
            </a:endParaRPr>
          </a:p>
        </p:txBody>
      </p:sp>
      <p:pic>
        <p:nvPicPr>
          <p:cNvPr id="1026" name="Picture 2" descr="C:\Users\kblass\AppData\Local\Microsoft\Windows\Temporary Internet Files\Content.Outlook\A5P2T1OQ\photo 1 (2)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5400000">
            <a:off x="602762" y="1984851"/>
            <a:ext cx="3720465" cy="4100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kblass\AppData\Local\Microsoft\Windows\Temporary Internet Files\Content.Outlook\A5P2T1OQ\photo 4 (2)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5025" y="2174874"/>
            <a:ext cx="3922326" cy="4206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0216400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167</Words>
  <Application>Microsoft Office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Inspect Gas Cylinder Straps</vt:lpstr>
      <vt:lpstr>Strap in a MIT lab tore like paper during cylinder change</vt:lpstr>
      <vt:lpstr>Replace strap if you find </vt:lpstr>
      <vt:lpstr>Strap with a small tear</vt:lpstr>
      <vt:lpstr>How to determine if a strap is safe</vt:lpstr>
      <vt:lpstr>Inspect the tension spring for corrosion and loss of tension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2014-07-24T00:33:36Z</dcterms:created>
  <dcterms:modified xsi:type="dcterms:W3CDTF">2018-02-05T22:33:49Z</dcterms:modified>
</cp:coreProperties>
</file>