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rylindstrom2:Dropbox%20(Personal):Cylinder%20Age%20-%20Nitrog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rylindstrom2:Dropbox%20(Personal):Cylinder%20Age%20-%20Nitrog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# </a:t>
            </a:r>
            <a:r>
              <a:rPr lang="en-US" sz="1800" dirty="0" smtClean="0"/>
              <a:t>of Current  </a:t>
            </a:r>
            <a:r>
              <a:rPr lang="en-US" sz="1800" dirty="0"/>
              <a:t>Nitrogen </a:t>
            </a:r>
            <a:r>
              <a:rPr lang="en-US" sz="1800" dirty="0" smtClean="0"/>
              <a:t>Cylinders </a:t>
            </a:r>
          </a:p>
          <a:p>
            <a:pPr>
              <a:defRPr sz="1800"/>
            </a:pPr>
            <a:r>
              <a:rPr lang="en-US" sz="1800" dirty="0" smtClean="0"/>
              <a:t>at MIT  </a:t>
            </a:r>
            <a:r>
              <a:rPr lang="en-US" sz="1800" dirty="0"/>
              <a:t>by Year Delivered</a:t>
            </a:r>
          </a:p>
        </c:rich>
      </c:tx>
      <c:layout>
        <c:manualLayout>
          <c:xMode val="edge"/>
          <c:yMode val="edge"/>
          <c:x val="0.16515101554410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907315812714906E-2"/>
          <c:y val="0.19185011453752199"/>
          <c:w val="0.87796935530834597"/>
          <c:h val="0.6890873696678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# of Cylinders</c:v>
                </c:pt>
              </c:strCache>
            </c:strRef>
          </c:tx>
          <c:invertIfNegative val="0"/>
          <c:cat>
            <c:strRef>
              <c:f>Sheet1!$E$2:$E$14</c:f>
              <c:strCache>
                <c:ptCount val="13"/>
                <c:pt idx="0">
                  <c:v>Yr - 2003</c:v>
                </c:pt>
                <c:pt idx="1">
                  <c:v>Yr - 2004</c:v>
                </c:pt>
                <c:pt idx="2">
                  <c:v>Yr - 2005</c:v>
                </c:pt>
                <c:pt idx="3">
                  <c:v>Yr - 2006</c:v>
                </c:pt>
                <c:pt idx="4">
                  <c:v>Yr - 2007</c:v>
                </c:pt>
                <c:pt idx="5">
                  <c:v>Yr - 2008</c:v>
                </c:pt>
                <c:pt idx="6">
                  <c:v>Yr - 2009</c:v>
                </c:pt>
                <c:pt idx="7">
                  <c:v>Yr - 2010</c:v>
                </c:pt>
                <c:pt idx="8">
                  <c:v>Yr - 2011</c:v>
                </c:pt>
                <c:pt idx="9">
                  <c:v>Yr - 2012</c:v>
                </c:pt>
                <c:pt idx="10">
                  <c:v>Yr - 2013</c:v>
                </c:pt>
                <c:pt idx="11">
                  <c:v>Yr - 2014</c:v>
                </c:pt>
                <c:pt idx="12">
                  <c:v>Yr - 2015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15</c:v>
                </c:pt>
                <c:pt idx="7">
                  <c:v>12</c:v>
                </c:pt>
                <c:pt idx="8">
                  <c:v>21</c:v>
                </c:pt>
                <c:pt idx="9">
                  <c:v>28</c:v>
                </c:pt>
                <c:pt idx="10">
                  <c:v>64</c:v>
                </c:pt>
                <c:pt idx="11">
                  <c:v>128</c:v>
                </c:pt>
                <c:pt idx="12">
                  <c:v>251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911808"/>
        <c:axId val="76108544"/>
      </c:barChart>
      <c:catAx>
        <c:axId val="65911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76108544"/>
        <c:crosses val="autoZero"/>
        <c:auto val="1"/>
        <c:lblAlgn val="ctr"/>
        <c:lblOffset val="100"/>
        <c:noMultiLvlLbl val="0"/>
      </c:catAx>
      <c:valAx>
        <c:axId val="76108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911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Cumulative Cost </a:t>
            </a:r>
            <a:r>
              <a:rPr lang="en-US" sz="1800" dirty="0"/>
              <a:t>Per Cylinder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5601682740631397E-2"/>
          <c:y val="0.160732778167127"/>
          <c:w val="0.83248223855496095"/>
          <c:h val="0.69645772354371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Cost/Cylinder</c:v>
                </c:pt>
              </c:strCache>
            </c:strRef>
          </c:tx>
          <c:invertIfNegative val="0"/>
          <c:cat>
            <c:strRef>
              <c:f>Sheet1!$E$2:$E$13</c:f>
              <c:strCache>
                <c:ptCount val="12"/>
                <c:pt idx="0">
                  <c:v>Yr - 2003</c:v>
                </c:pt>
                <c:pt idx="1">
                  <c:v>Yr - 2004</c:v>
                </c:pt>
                <c:pt idx="2">
                  <c:v>Yr - 2005</c:v>
                </c:pt>
                <c:pt idx="3">
                  <c:v>Yr - 2006</c:v>
                </c:pt>
                <c:pt idx="4">
                  <c:v>Yr - 2007</c:v>
                </c:pt>
                <c:pt idx="5">
                  <c:v>Yr - 2008</c:v>
                </c:pt>
                <c:pt idx="6">
                  <c:v>Yr - 2009</c:v>
                </c:pt>
                <c:pt idx="7">
                  <c:v>Yr - 2010</c:v>
                </c:pt>
                <c:pt idx="8">
                  <c:v>Yr - 2011</c:v>
                </c:pt>
                <c:pt idx="9">
                  <c:v>Yr - 2012</c:v>
                </c:pt>
                <c:pt idx="10">
                  <c:v>Yr - 2013</c:v>
                </c:pt>
                <c:pt idx="11">
                  <c:v>Yr - 2014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858</c:v>
                </c:pt>
                <c:pt idx="1">
                  <c:v>726</c:v>
                </c:pt>
                <c:pt idx="2">
                  <c:v>660</c:v>
                </c:pt>
                <c:pt idx="3">
                  <c:v>594</c:v>
                </c:pt>
                <c:pt idx="4">
                  <c:v>528</c:v>
                </c:pt>
                <c:pt idx="5">
                  <c:v>462</c:v>
                </c:pt>
                <c:pt idx="6">
                  <c:v>396</c:v>
                </c:pt>
                <c:pt idx="7">
                  <c:v>330</c:v>
                </c:pt>
                <c:pt idx="8">
                  <c:v>264</c:v>
                </c:pt>
                <c:pt idx="9">
                  <c:v>198</c:v>
                </c:pt>
                <c:pt idx="10">
                  <c:v>132</c:v>
                </c:pt>
                <c:pt idx="11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925504"/>
        <c:axId val="65927040"/>
      </c:barChart>
      <c:catAx>
        <c:axId val="6592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65927040"/>
        <c:crosses val="autoZero"/>
        <c:auto val="1"/>
        <c:lblAlgn val="ctr"/>
        <c:lblOffset val="100"/>
        <c:noMultiLvlLbl val="0"/>
      </c:catAx>
      <c:valAx>
        <c:axId val="65927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925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74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22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05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55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07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45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214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659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60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1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796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03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943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1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30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6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9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5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15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3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7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4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F2D45E7-2822-1E43-A392-98DB4FF0DA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9/11/2015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10584EA-55BB-4F49-B13C-11DFBC2661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8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731"/>
            <a:ext cx="8229600" cy="1143000"/>
          </a:xfrm>
        </p:spPr>
        <p:txBody>
          <a:bodyPr/>
          <a:lstStyle/>
          <a:p>
            <a:r>
              <a:rPr lang="en-US" dirty="0" smtClean="0"/>
              <a:t>It Pays to Hand in Old Cylinders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68179"/>
              </p:ext>
            </p:extLst>
          </p:nvPr>
        </p:nvGraphicFramePr>
        <p:xfrm>
          <a:off x="136769" y="2362182"/>
          <a:ext cx="8880232" cy="26517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754913"/>
                <a:gridCol w="1486364"/>
                <a:gridCol w="1770986"/>
                <a:gridCol w="1867969"/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r>
                        <a:rPr lang="en-US" baseline="0" dirty="0" smtClean="0"/>
                        <a:t> Rental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Cost/Rent</a:t>
                      </a:r>
                      <a:r>
                        <a:rPr lang="en-US" baseline="0" dirty="0" smtClean="0"/>
                        <a:t> Ratio*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Industrial Grade Argon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$33.36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 Grade Carbon</a:t>
                      </a:r>
                      <a:r>
                        <a:rPr lang="en-US" baseline="0" dirty="0" smtClean="0"/>
                        <a:t> Dioxide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$12.81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2.32</a:t>
                      </a:r>
                      <a:endParaRPr lang="en-US" dirty="0"/>
                    </a:p>
                  </a:txBody>
                  <a:tcPr/>
                </a:tc>
              </a:tr>
              <a:tr h="362243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 Grade Helium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</a:t>
                      </a:r>
                      <a:r>
                        <a:rPr lang="en-US" baseline="0" dirty="0" smtClean="0"/>
                        <a:t> Grade Nitrogen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 Grade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Oxygen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Liquid</a:t>
                      </a:r>
                      <a:r>
                        <a:rPr lang="en-US" baseline="0" dirty="0" smtClean="0"/>
                        <a:t> Nitrogen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$54.53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$48.53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246059"/>
            <a:ext cx="7932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defTabSz="457200"/>
            <a:r>
              <a:rPr lang="en-US" sz="2400" dirty="0" smtClean="0">
                <a:solidFill>
                  <a:prstClr val="black"/>
                </a:solidFill>
              </a:rPr>
              <a:t>* This ratio shows how many months it takes for the cylinder rental charge to exceed the initial cost.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602154"/>
            <a:ext cx="8491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</a:rPr>
              <a:t>Initial cost vs. rental fee for some commonly used Airgas products.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4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474223"/>
              </p:ext>
            </p:extLst>
          </p:nvPr>
        </p:nvGraphicFramePr>
        <p:xfrm>
          <a:off x="269764" y="1376542"/>
          <a:ext cx="4148712" cy="31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336047"/>
              </p:ext>
            </p:extLst>
          </p:nvPr>
        </p:nvGraphicFramePr>
        <p:xfrm>
          <a:off x="4617631" y="1459910"/>
          <a:ext cx="4325788" cy="31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9532" y="5034650"/>
            <a:ext cx="832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</a:rPr>
              <a:t>Sample cost over time for retained cylinders. Nitrogen tanks have an initial cost of </a:t>
            </a:r>
            <a:r>
              <a:rPr lang="en-US" b="1" dirty="0" smtClean="0">
                <a:solidFill>
                  <a:prstClr val="black"/>
                </a:solidFill>
              </a:rPr>
              <a:t>$9.52</a:t>
            </a:r>
            <a:r>
              <a:rPr lang="en-US" dirty="0" smtClean="0">
                <a:solidFill>
                  <a:prstClr val="black"/>
                </a:solidFill>
              </a:rPr>
              <a:t>. Monthly rental cost for nitrogen tanks are $5.50.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709" y="246529"/>
            <a:ext cx="79658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prstClr val="black"/>
                </a:solidFill>
              </a:rPr>
              <a:t>Sample Cost Calculation for Retained Cylinders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1_Office Theme</vt:lpstr>
      <vt:lpstr>2_Office Theme</vt:lpstr>
      <vt:lpstr>It Pays to Hand in Old Cylinders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Pays to Hand in Old Cylinders</dc:title>
  <dc:creator/>
  <cp:lastModifiedBy>kblass</cp:lastModifiedBy>
  <cp:revision>1</cp:revision>
  <dcterms:created xsi:type="dcterms:W3CDTF">2006-08-16T00:00:00Z</dcterms:created>
  <dcterms:modified xsi:type="dcterms:W3CDTF">2015-09-11T16:50:17Z</dcterms:modified>
</cp:coreProperties>
</file>